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1"/>
  </p:notesMasterIdLst>
  <p:handoutMasterIdLst>
    <p:handoutMasterId r:id="rId22"/>
  </p:handoutMasterIdLst>
  <p:sldIdLst>
    <p:sldId id="656" r:id="rId2"/>
    <p:sldId id="550" r:id="rId3"/>
    <p:sldId id="659" r:id="rId4"/>
    <p:sldId id="658" r:id="rId5"/>
    <p:sldId id="657" r:id="rId6"/>
    <p:sldId id="669" r:id="rId7"/>
    <p:sldId id="660" r:id="rId8"/>
    <p:sldId id="661" r:id="rId9"/>
    <p:sldId id="673" r:id="rId10"/>
    <p:sldId id="662" r:id="rId11"/>
    <p:sldId id="663" r:id="rId12"/>
    <p:sldId id="665" r:id="rId13"/>
    <p:sldId id="668" r:id="rId14"/>
    <p:sldId id="667" r:id="rId15"/>
    <p:sldId id="666" r:id="rId16"/>
    <p:sldId id="671" r:id="rId17"/>
    <p:sldId id="670" r:id="rId18"/>
    <p:sldId id="672" r:id="rId19"/>
    <p:sldId id="590" r:id="rId20"/>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C00000"/>
    <a:srgbClr val="CCCCFF"/>
    <a:srgbClr val="FFCC99"/>
    <a:srgbClr val="FFFF99"/>
    <a:srgbClr val="FFFFCC"/>
    <a:srgbClr val="000000"/>
    <a:srgbClr val="6600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0" autoAdjust="0"/>
    <p:restoredTop sz="72970" autoAdjust="0"/>
  </p:normalViewPr>
  <p:slideViewPr>
    <p:cSldViewPr snapToGrid="0">
      <p:cViewPr varScale="1">
        <p:scale>
          <a:sx n="77" d="100"/>
          <a:sy n="77" d="100"/>
        </p:scale>
        <p:origin x="1542" y="54"/>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685554"/>
            <a:ext cx="2971697"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685554"/>
            <a:ext cx="2971696"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2980998"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3" y="1"/>
            <a:ext cx="2980997"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algn="r" defTabSz="891041">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89000" y="673100"/>
            <a:ext cx="5080000" cy="38115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5" y="4513221"/>
            <a:ext cx="5062891" cy="4121349"/>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2" y="8691791"/>
            <a:ext cx="2980998" cy="449091"/>
          </a:xfrm>
          <a:prstGeom prst="rect">
            <a:avLst/>
          </a:prstGeom>
          <a:noFill/>
          <a:ln w="9525">
            <a:noFill/>
            <a:miter lim="800000"/>
            <a:headEnd/>
            <a:tailEnd/>
          </a:ln>
        </p:spPr>
        <p:txBody>
          <a:bodyPr vert="horz" wrap="square" lIns="89014" tIns="44508" rIns="89014" bIns="44508" numCol="1" anchor="b"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5" y="8685406"/>
            <a:ext cx="2972107" cy="457046"/>
          </a:xfrm>
          <a:prstGeom prst="rect">
            <a:avLst/>
          </a:prstGeom>
        </p:spPr>
        <p:txBody>
          <a:bodyPr vert="horz" lIns="88957" tIns="44478" rIns="88957" bIns="44478"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eaLnBrk="0" hangingPunct="0">
              <a:defRPr sz="4300">
                <a:solidFill>
                  <a:srgbClr val="FF0000"/>
                </a:solidFill>
                <a:latin typeface="Arial" charset="0"/>
                <a:ea typeface="ＭＳ Ｐゴシック" pitchFamily="34" charset="-128"/>
              </a:defRPr>
            </a:lvl1pPr>
            <a:lvl2pPr marL="727868" indent="-279949" defTabSz="912946" eaLnBrk="0" hangingPunct="0">
              <a:defRPr sz="4300">
                <a:solidFill>
                  <a:srgbClr val="FF0000"/>
                </a:solidFill>
                <a:latin typeface="Arial" charset="0"/>
                <a:ea typeface="ＭＳ Ｐゴシック" pitchFamily="34" charset="-128"/>
              </a:defRPr>
            </a:lvl2pPr>
            <a:lvl3pPr marL="1119797" indent="-223959" defTabSz="912946" eaLnBrk="0" hangingPunct="0">
              <a:defRPr sz="4300">
                <a:solidFill>
                  <a:srgbClr val="FF0000"/>
                </a:solidFill>
                <a:latin typeface="Arial" charset="0"/>
                <a:ea typeface="ＭＳ Ｐゴシック" pitchFamily="34" charset="-128"/>
              </a:defRPr>
            </a:lvl3pPr>
            <a:lvl4pPr marL="1567716" indent="-223959" defTabSz="912946" eaLnBrk="0" hangingPunct="0">
              <a:defRPr sz="4300">
                <a:solidFill>
                  <a:srgbClr val="FF0000"/>
                </a:solidFill>
                <a:latin typeface="Arial" charset="0"/>
                <a:ea typeface="ＭＳ Ｐゴシック" pitchFamily="34" charset="-128"/>
              </a:defRPr>
            </a:lvl4pPr>
            <a:lvl5pPr marL="2015635" indent="-223959" defTabSz="912946" eaLnBrk="0" hangingPunct="0">
              <a:defRPr sz="4300">
                <a:solidFill>
                  <a:srgbClr val="FF0000"/>
                </a:solidFill>
                <a:latin typeface="Arial" charset="0"/>
                <a:ea typeface="ＭＳ Ｐゴシック" pitchFamily="34" charset="-128"/>
              </a:defRPr>
            </a:lvl5pPr>
            <a:lvl6pPr marL="2463554"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6pPr>
            <a:lvl7pPr marL="2911472"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7pPr>
            <a:lvl8pPr marL="3359391"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8pPr>
            <a:lvl9pPr marL="3807310"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46175" y="687388"/>
            <a:ext cx="4567238" cy="3427412"/>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smtClean="0"/>
              <a:t>A commander must use discretion</a:t>
            </a:r>
            <a:r>
              <a:rPr lang="en-US" sz="1800" baseline="0" dirty="0" smtClean="0"/>
              <a:t> in the timing of completing the NAVMC.</a:t>
            </a:r>
          </a:p>
          <a:p>
            <a:pPr eaLnBrk="1" hangingPunct="1">
              <a:spcBef>
                <a:spcPct val="0"/>
              </a:spcBef>
            </a:pPr>
            <a:endParaRPr lang="en-US" sz="1800" baseline="0" dirty="0" smtClean="0"/>
          </a:p>
          <a:p>
            <a:pPr eaLnBrk="1" hangingPunct="1">
              <a:spcBef>
                <a:spcPct val="0"/>
              </a:spcBef>
            </a:pPr>
            <a:r>
              <a:rPr lang="en-US" sz="1800" baseline="0" dirty="0" smtClean="0"/>
              <a:t>If the resolution is straight forward and easily documented, the commander can sign the form and use the follow up ensure actions are completed.</a:t>
            </a:r>
          </a:p>
          <a:p>
            <a:pPr eaLnBrk="1" hangingPunct="1">
              <a:spcBef>
                <a:spcPct val="0"/>
              </a:spcBef>
            </a:pPr>
            <a:endParaRPr lang="en-US" sz="1800" baseline="0" dirty="0" smtClean="0"/>
          </a:p>
          <a:p>
            <a:pPr eaLnBrk="1" hangingPunct="1">
              <a:spcBef>
                <a:spcPct val="0"/>
              </a:spcBef>
            </a:pPr>
            <a:r>
              <a:rPr lang="en-US" sz="1800" baseline="0" dirty="0" smtClean="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baseline="0" dirty="0" smtClean="0"/>
          </a:p>
          <a:p>
            <a:pPr eaLnBrk="1" hangingPunct="1">
              <a:spcBef>
                <a:spcPct val="0"/>
              </a:spcBef>
            </a:pPr>
            <a:r>
              <a:rPr lang="en-US" sz="1800" baseline="0" dirty="0" smtClean="0"/>
              <a:t>If actions such as a command investigation or legal proceedings are warranted, the commander does not need to wait for the results to inform the Marine of the intended actions.  The Marine is not guaranteed to be satisfied with the actions taken.</a:t>
            </a:r>
            <a:endParaRPr lang="en-US" sz="18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10</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panose="020B0604020202020204" pitchFamily="34" charset="0"/>
                <a:cs typeface="Arial" panose="020B0604020202020204" pitchFamily="34" charset="0"/>
              </a:rPr>
              <a:t>The first acknowledgement is used</a:t>
            </a:r>
            <a:r>
              <a:rPr lang="en-US" sz="1600" baseline="0" dirty="0" smtClean="0">
                <a:latin typeface="Arial" panose="020B0604020202020204" pitchFamily="34" charset="0"/>
                <a:cs typeface="Arial" panose="020B0604020202020204" pitchFamily="34" charset="0"/>
              </a:rPr>
              <a:t> when the applicant accepts a commander not identified in block 5a, but the applicant accepts to resolve the grievance.  </a:t>
            </a:r>
          </a:p>
          <a:p>
            <a:pPr eaLnBrk="1" hangingPunct="1">
              <a:spcBef>
                <a:spcPct val="0"/>
              </a:spcBef>
            </a:pPr>
            <a:endParaRPr lang="en-US" sz="1600" baseline="0" dirty="0" smtClean="0">
              <a:latin typeface="Arial" panose="020B0604020202020204" pitchFamily="34" charset="0"/>
              <a:cs typeface="Arial" panose="020B0604020202020204" pitchFamily="34" charset="0"/>
            </a:endParaRPr>
          </a:p>
          <a:p>
            <a:pPr eaLnBrk="1" hangingPunct="1">
              <a:spcBef>
                <a:spcPct val="0"/>
              </a:spcBef>
            </a:pPr>
            <a:r>
              <a:rPr lang="en-US" sz="1600" baseline="0" dirty="0" smtClean="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baseline="0" dirty="0" smtClean="0">
              <a:latin typeface="Arial" panose="020B0604020202020204" pitchFamily="34" charset="0"/>
              <a:cs typeface="Arial" panose="020B0604020202020204" pitchFamily="34" charset="0"/>
            </a:endParaRPr>
          </a:p>
          <a:p>
            <a:pPr eaLnBrk="1" hangingPunct="1">
              <a:spcBef>
                <a:spcPct val="0"/>
              </a:spcBef>
            </a:pPr>
            <a:r>
              <a:rPr lang="en-US" sz="1600" baseline="0" dirty="0" smtClean="0">
                <a:latin typeface="Arial" panose="020B0604020202020204" pitchFamily="34" charset="0"/>
                <a:cs typeface="Arial" panose="020B0604020202020204" pitchFamily="34" charset="0"/>
              </a:rPr>
              <a:t>Any denied Masts are acknowledged with the third block and explained in block 10.</a:t>
            </a:r>
            <a:br>
              <a:rPr lang="en-US" sz="1600" baseline="0" dirty="0" smtClean="0">
                <a:latin typeface="Arial" panose="020B0604020202020204" pitchFamily="34" charset="0"/>
                <a:cs typeface="Arial" panose="020B0604020202020204" pitchFamily="34" charset="0"/>
              </a:rPr>
            </a:br>
            <a:endParaRPr lang="en-US" sz="1600" baseline="0" dirty="0" smtClean="0">
              <a:latin typeface="Arial" panose="020B0604020202020204" pitchFamily="34" charset="0"/>
              <a:cs typeface="Arial" panose="020B0604020202020204" pitchFamily="34" charset="0"/>
            </a:endParaRPr>
          </a:p>
          <a:p>
            <a:pPr eaLnBrk="1" hangingPunct="1">
              <a:spcBef>
                <a:spcPct val="0"/>
              </a:spcBef>
            </a:pPr>
            <a:r>
              <a:rPr lang="en-US" sz="1600" baseline="0" dirty="0" smtClean="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400" dirty="0" smtClean="0"/>
              <a:t> </a:t>
            </a:r>
            <a:endParaRPr lang="en-US" sz="2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16</a:t>
            </a:fld>
            <a:endParaRPr lang="en-US" dirty="0"/>
          </a:p>
        </p:txBody>
      </p:sp>
    </p:spTree>
    <p:extLst>
      <p:ext uri="{BB962C8B-B14F-4D97-AF65-F5344CB8AC3E}">
        <p14:creationId xmlns:p14="http://schemas.microsoft.com/office/powerpoint/2010/main" val="83902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7" y="4513222"/>
            <a:ext cx="5062891" cy="4262773"/>
          </a:xfrm>
          <a:noFill/>
          <a:ln/>
        </p:spPr>
        <p:txBody>
          <a:bodyPr/>
          <a:lstStyle/>
          <a:p>
            <a:pPr eaLnBrk="1" hangingPunct="1">
              <a:spcBef>
                <a:spcPct val="0"/>
              </a:spcBef>
            </a:pPr>
            <a:r>
              <a:rPr lang="en-US" sz="1400" dirty="0">
                <a:latin typeface="Times New Roman" pitchFamily="18" charset="0"/>
                <a:cs typeface="Times New Roman" pitchFamily="18" charset="0"/>
              </a:rPr>
              <a:t>a special place for us as Senior Leaders.  </a:t>
            </a:r>
          </a:p>
        </p:txBody>
      </p:sp>
      <p:sp>
        <p:nvSpPr>
          <p:cNvPr id="4" name="Slide Number Placeholder 3"/>
          <p:cNvSpPr>
            <a:spLocks noGrp="1"/>
          </p:cNvSpPr>
          <p:nvPr>
            <p:ph type="sldNum" sz="quarter" idx="5"/>
          </p:nvPr>
        </p:nvSpPr>
        <p:spPr bwMode="auto">
          <a:xfrm>
            <a:off x="3836700" y="8663723"/>
            <a:ext cx="2980996"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19</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The term Mast goes back to the time of the sail ship,</a:t>
            </a:r>
            <a:r>
              <a:rPr lang="en-US" sz="2000" baseline="0" dirty="0" smtClean="0"/>
              <a:t>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NAVMC 11296 (5-19) can be digitally signed for processing over distance.</a:t>
            </a:r>
          </a:p>
          <a:p>
            <a:pPr eaLnBrk="1" hangingPunct="1">
              <a:spcBef>
                <a:spcPct val="0"/>
              </a:spcBef>
            </a:pPr>
            <a:endParaRPr lang="en-US" sz="2000" dirty="0" smtClean="0"/>
          </a:p>
          <a:p>
            <a:pPr eaLnBrk="1" hangingPunct="1">
              <a:spcBef>
                <a:spcPct val="0"/>
              </a:spcBef>
            </a:pPr>
            <a:r>
              <a:rPr lang="en-US" sz="2000" dirty="0" smtClean="0"/>
              <a:t>The applicant</a:t>
            </a:r>
            <a:r>
              <a:rPr lang="en-US" sz="2000" baseline="0" dirty="0" smtClean="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smtClean="0"/>
          </a:p>
          <a:p>
            <a:pPr eaLnBrk="1" hangingPunct="1">
              <a:spcBef>
                <a:spcPct val="0"/>
              </a:spcBef>
            </a:pPr>
            <a:r>
              <a:rPr lang="en-US" sz="2000" baseline="0" dirty="0" smtClean="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pic>
        <p:nvPicPr>
          <p:cNvPr id="8" name="Picture 7" descr="IG_Seal.jpg"/>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0" y="1143000"/>
            <a:ext cx="2743200" cy="2800350"/>
          </a:xfrm>
          <a:prstGeom prst="rect">
            <a:avLst/>
          </a:prstGeom>
          <a:noFill/>
          <a:ln>
            <a:noFill/>
          </a:ln>
          <a:effectLst>
            <a:outerShdw blurRad="400050" dist="304800" dir="2700000" sx="102000" sy="102000" algn="tl" rotWithShape="0">
              <a:srgbClr val="333333">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Rectangle 2"/>
          <p:cNvSpPr>
            <a:spLocks noGrp="1" noChangeArrowheads="1"/>
          </p:cNvSpPr>
          <p:nvPr>
            <p:ph type="ctrTitle"/>
          </p:nvPr>
        </p:nvSpPr>
        <p:spPr>
          <a:xfrm>
            <a:off x="1828800" y="2286000"/>
            <a:ext cx="6629400" cy="1143000"/>
          </a:xfrm>
        </p:spPr>
        <p:txBody>
          <a:bodyPr/>
          <a:lstStyle>
            <a:lvl1pPr>
              <a:defRPr i="0"/>
            </a:lvl1pPr>
          </a:lstStyle>
          <a:p>
            <a:r>
              <a:rPr lang="en-US"/>
              <a:t>CLICK TO EDIT 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3/10/2020</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smtClean="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pic>
        <p:nvPicPr>
          <p:cNvPr id="2" name="Picture 1" descr="IG_Seal.jpg"/>
          <p:cNvPicPr>
            <a:picLocks noChangeAspect="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
            <a:ext cx="914400" cy="933704"/>
          </a:xfrm>
          <a:prstGeom prst="rect">
            <a:avLst/>
          </a:prstGeom>
          <a:ln>
            <a:noFill/>
          </a:ln>
          <a:effectLst>
            <a:reflection stA="50000" endPos="31000" dist="12700" dir="5400000" sy="-100000" algn="bl" rotWithShape="0"/>
          </a:effectLst>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4000" dirty="0" smtClean="0">
                <a:solidFill>
                  <a:srgbClr val="000066"/>
                </a:solidFill>
                <a:effectLst>
                  <a:outerShdw blurRad="38100" dist="38100" dir="2700000" algn="tl">
                    <a:srgbClr val="000000">
                      <a:alpha val="43137"/>
                    </a:srgbClr>
                  </a:outerShdw>
                </a:effectLst>
                <a:latin typeface="+mj-lt"/>
                <a:cs typeface="Times New Roman" pitchFamily="18" charset="0"/>
              </a:rPr>
              <a:t>Inspector General of the Marine Corps</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t>Commander’s</a:t>
            </a:r>
            <a:b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t>Request Mast Program</a:t>
            </a:r>
            <a:b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800" dirty="0">
                <a:solidFill>
                  <a:srgbClr val="000066"/>
                </a:solidFill>
                <a:effectLst>
                  <a:outerShdw blurRad="38100" dist="38100" dir="2700000" algn="tl">
                    <a:srgbClr val="000000">
                      <a:alpha val="43137"/>
                    </a:srgbClr>
                  </a:outerShdw>
                </a:effectLst>
                <a:latin typeface="+mn-lt"/>
                <a:ea typeface="ＭＳ Ｐゴシック" pitchFamily="34" charset="-128"/>
              </a:rPr>
              <a:t>U</a:t>
            </a:r>
            <a:r>
              <a:rPr lang="en-US" sz="1800" dirty="0" smtClean="0">
                <a:solidFill>
                  <a:srgbClr val="000066"/>
                </a:solidFill>
                <a:effectLst>
                  <a:outerShdw blurRad="38100" dist="38100" dir="2700000" algn="tl">
                    <a:srgbClr val="000000">
                      <a:alpha val="43137"/>
                    </a:srgbClr>
                  </a:outerShdw>
                </a:effectLst>
                <a:latin typeface="+mn-lt"/>
                <a:ea typeface="ＭＳ Ｐゴシック" pitchFamily="34" charset="-128"/>
              </a:rPr>
              <a:t>pdated August 2019</a:t>
            </a:r>
            <a:endParaRPr lang="en-US" sz="3600" b="0" dirty="0" smtClean="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Final disposition; issue may not be resolved immediately</a:t>
            </a:r>
            <a:endParaRPr kumimoji="0" lang="en-US" sz="1800" b="0" i="0" u="none" strike="noStrike" cap="none" normalizeH="0" baseline="0" dirty="0" smtClean="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Final Commander to engage with Applicant. Sign &amp; date, stops the clock</a:t>
            </a:r>
            <a:endParaRPr kumimoji="0" lang="en-US" sz="1800" b="0" i="0" u="none" strike="noStrike" cap="none" normalizeH="0" baseline="0" dirty="0" smtClean="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smtClean="0">
                <a:solidFill>
                  <a:srgbClr val="000066"/>
                </a:solidFill>
              </a:rPr>
              <a:t>To uphold faith in the system, we get the Marine quickly before their Commander.</a:t>
            </a:r>
          </a:p>
          <a:p>
            <a:r>
              <a:rPr lang="en-US" sz="1600" b="0" dirty="0" smtClean="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smtClean="0">
                <a:solidFill>
                  <a:schemeClr val="tx1"/>
                </a:solidFill>
                <a:effectLst/>
              </a:rPr>
              <a:t>Applicant </a:t>
            </a:r>
            <a:r>
              <a:rPr lang="en-US" sz="1800" b="0" dirty="0" smtClean="0">
                <a:solidFill>
                  <a:schemeClr val="tx1"/>
                </a:solidFill>
                <a:effectLst/>
              </a:rPr>
              <a:t>selects one acknowledgement.  </a:t>
            </a:r>
            <a:endParaRPr kumimoji="0" lang="en-US" sz="1800" b="0" i="0" u="none" strike="noStrike" cap="none" normalizeH="0" baseline="0" dirty="0" smtClean="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Applicant and witness sign and date.</a:t>
            </a:r>
            <a:endParaRPr kumimoji="0" lang="en-US" sz="1800" b="0" i="0" u="none" strike="noStrike" cap="none" normalizeH="0" baseline="0" dirty="0" smtClean="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49831"/>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pic>
        <p:nvPicPr>
          <p:cNvPr id="8" name="Picture 7"/>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5" name="Rectangle 4"/>
          <p:cNvSpPr/>
          <p:nvPr/>
        </p:nvSpPr>
        <p:spPr bwMode="auto">
          <a:xfrm>
            <a:off x="960120" y="2331720"/>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6" name="Rectangle 5"/>
          <p:cNvSpPr/>
          <p:nvPr/>
        </p:nvSpPr>
        <p:spPr>
          <a:xfrm>
            <a:off x="189058" y="5498764"/>
            <a:ext cx="8649730" cy="830997"/>
          </a:xfrm>
          <a:prstGeom prst="rect">
            <a:avLst/>
          </a:prstGeom>
        </p:spPr>
        <p:txBody>
          <a:bodyPr wrap="square">
            <a:spAutoFit/>
          </a:bodyPr>
          <a:lstStyle/>
          <a:p>
            <a:r>
              <a:rPr lang="en-US" sz="2400" dirty="0">
                <a:solidFill>
                  <a:srgbClr val="000066"/>
                </a:solidFill>
              </a:rPr>
              <a:t>Used when a Marine </a:t>
            </a:r>
            <a:r>
              <a:rPr lang="en-US" sz="2400" dirty="0" smtClean="0">
                <a:solidFill>
                  <a:srgbClr val="000066"/>
                </a:solidFill>
              </a:rPr>
              <a:t>sees and discloses to a </a:t>
            </a:r>
            <a:r>
              <a:rPr lang="en-US" sz="2400" dirty="0">
                <a:solidFill>
                  <a:srgbClr val="000066"/>
                </a:solidFill>
              </a:rPr>
              <a:t>subordinate commander and </a:t>
            </a:r>
            <a:r>
              <a:rPr lang="en-US" sz="2400" dirty="0" smtClean="0">
                <a:solidFill>
                  <a:srgbClr val="000066"/>
                </a:solidFill>
              </a:rPr>
              <a:t>accepts and understands </a:t>
            </a:r>
            <a:r>
              <a:rPr lang="en-US" sz="2400" dirty="0">
                <a:solidFill>
                  <a:srgbClr val="000066"/>
                </a:solidFill>
              </a:rPr>
              <a:t>the </a:t>
            </a:r>
            <a:r>
              <a:rPr lang="en-US" sz="2400" dirty="0" smtClean="0">
                <a:solidFill>
                  <a:srgbClr val="000066"/>
                </a:solidFill>
              </a:rPr>
              <a:t>disposition.</a:t>
            </a:r>
            <a:endParaRPr lang="en-US" sz="2400" dirty="0"/>
          </a:p>
        </p:txBody>
      </p:sp>
    </p:spTree>
    <p:extLst>
      <p:ext uri="{BB962C8B-B14F-4D97-AF65-F5344CB8AC3E}">
        <p14:creationId xmlns:p14="http://schemas.microsoft.com/office/powerpoint/2010/main" val="171691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0529" y="269081"/>
            <a:ext cx="817489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9" name="TextBox 8"/>
          <p:cNvSpPr txBox="1"/>
          <p:nvPr/>
        </p:nvSpPr>
        <p:spPr>
          <a:xfrm>
            <a:off x="351052" y="5186361"/>
            <a:ext cx="8306522" cy="1569660"/>
          </a:xfrm>
          <a:prstGeom prst="rect">
            <a:avLst/>
          </a:prstGeom>
          <a:noFill/>
        </p:spPr>
        <p:txBody>
          <a:bodyPr wrap="square" rtlCol="0">
            <a:spAutoFit/>
          </a:bodyPr>
          <a:lstStyle/>
          <a:p>
            <a:r>
              <a:rPr lang="en-US" sz="2400" dirty="0" smtClean="0">
                <a:solidFill>
                  <a:srgbClr val="000066"/>
                </a:solidFill>
              </a:rPr>
              <a:t>Used when the Marine has seen the Commander designated in 8a and understands the disposition of the complaint.</a:t>
            </a:r>
          </a:p>
          <a:p>
            <a:pPr marL="457200" indent="-457200">
              <a:buFont typeface="Wingdings" panose="05000000000000000000" pitchFamily="2" charset="2"/>
              <a:buChar char="§"/>
            </a:pPr>
            <a:endParaRPr lang="en-US" sz="2400" dirty="0" smtClean="0">
              <a:solidFill>
                <a:srgbClr val="000066"/>
              </a:solidFill>
            </a:endParaRPr>
          </a:p>
        </p:txBody>
      </p:sp>
      <p:pic>
        <p:nvPicPr>
          <p:cNvPr id="11" name="Picture 10"/>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12" name="Rectangle 11"/>
          <p:cNvSpPr/>
          <p:nvPr/>
        </p:nvSpPr>
        <p:spPr bwMode="auto">
          <a:xfrm>
            <a:off x="960120" y="3045806"/>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77981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10297" y="240206"/>
            <a:ext cx="82051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360662" y="5107078"/>
            <a:ext cx="8306522" cy="1631216"/>
          </a:xfrm>
          <a:prstGeom prst="rect">
            <a:avLst/>
          </a:prstGeom>
          <a:noFill/>
        </p:spPr>
        <p:txBody>
          <a:bodyPr wrap="square" rtlCol="0">
            <a:spAutoFit/>
          </a:bodyPr>
          <a:lstStyle/>
          <a:p>
            <a:r>
              <a:rPr lang="en-US" sz="2000" dirty="0" smtClean="0">
                <a:solidFill>
                  <a:srgbClr val="000066"/>
                </a:solidFill>
              </a:rPr>
              <a:t>Commanders </a:t>
            </a:r>
            <a:r>
              <a:rPr lang="en-US" sz="2000" dirty="0">
                <a:solidFill>
                  <a:srgbClr val="000066"/>
                </a:solidFill>
              </a:rPr>
              <a:t>should make every attempt to hear the Marine’s presentation of matters before making a decision to deny a request mast. The commander shall explain to the Marine why the request mast is denied and if appropriate, what procedure must be followed to resolve the issue.</a:t>
            </a:r>
            <a:endParaRPr lang="en-US" sz="2000" dirty="0" smtClean="0">
              <a:solidFill>
                <a:srgbClr val="000066"/>
              </a:solidFill>
            </a:endParaRPr>
          </a:p>
        </p:txBody>
      </p:sp>
      <p:pic>
        <p:nvPicPr>
          <p:cNvPr id="9" name="Picture 8"/>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11" name="Rectangle 10"/>
          <p:cNvSpPr/>
          <p:nvPr/>
        </p:nvSpPr>
        <p:spPr bwMode="auto">
          <a:xfrm>
            <a:off x="960120" y="3419856"/>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87318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360662" y="5257621"/>
            <a:ext cx="8306522" cy="1200329"/>
          </a:xfrm>
          <a:prstGeom prst="rect">
            <a:avLst/>
          </a:prstGeom>
          <a:noFill/>
        </p:spPr>
        <p:txBody>
          <a:bodyPr wrap="square" rtlCol="0">
            <a:spAutoFit/>
          </a:bodyPr>
          <a:lstStyle/>
          <a:p>
            <a:r>
              <a:rPr lang="en-US" sz="2400" dirty="0" smtClean="0">
                <a:solidFill>
                  <a:srgbClr val="000066"/>
                </a:solidFill>
              </a:rPr>
              <a:t>Used when the Marine </a:t>
            </a:r>
            <a:r>
              <a:rPr lang="en-US" sz="2400" dirty="0">
                <a:solidFill>
                  <a:srgbClr val="000066"/>
                </a:solidFill>
              </a:rPr>
              <a:t>wishes to withdraw the Request Mast of without </a:t>
            </a:r>
            <a:r>
              <a:rPr lang="en-US" sz="2400" dirty="0" smtClean="0">
                <a:solidFill>
                  <a:srgbClr val="000066"/>
                </a:solidFill>
              </a:rPr>
              <a:t>persuasion.  It is a best practice to understand why the Marine is withdrawing the Mast.</a:t>
            </a:r>
            <a:endParaRPr lang="en-US" sz="2400" dirty="0">
              <a:solidFill>
                <a:srgbClr val="000066"/>
              </a:solidFill>
            </a:endParaRPr>
          </a:p>
        </p:txBody>
      </p:sp>
      <p:pic>
        <p:nvPicPr>
          <p:cNvPr id="9" name="Picture 8"/>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11" name="Rectangle 10"/>
          <p:cNvSpPr/>
          <p:nvPr/>
        </p:nvSpPr>
        <p:spPr bwMode="auto">
          <a:xfrm>
            <a:off x="960120" y="3712464"/>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34945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Legal Requirements</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52774" y="1278723"/>
            <a:ext cx="8487228" cy="2739211"/>
          </a:xfrm>
          <a:prstGeom prst="rect">
            <a:avLst/>
          </a:prstGeom>
          <a:noFill/>
        </p:spPr>
        <p:txBody>
          <a:bodyPr wrap="square" rtlCol="0">
            <a:spAutoFit/>
          </a:bodyPr>
          <a:lstStyle/>
          <a:p>
            <a:pPr algn="ctr"/>
            <a:r>
              <a:rPr lang="en-US" sz="2800" dirty="0" smtClean="0">
                <a:solidFill>
                  <a:srgbClr val="000066"/>
                </a:solidFill>
              </a:rPr>
              <a:t>Commanders Must:</a:t>
            </a:r>
            <a:endParaRPr lang="en-US" sz="2400" dirty="0" smtClean="0">
              <a:solidFill>
                <a:srgbClr val="000066"/>
              </a:solidFill>
            </a:endParaRPr>
          </a:p>
          <a:p>
            <a:pPr marL="457200" indent="-457200">
              <a:buFont typeface="Wingdings" panose="05000000000000000000" pitchFamily="2" charset="2"/>
              <a:buChar char="§"/>
            </a:pPr>
            <a:r>
              <a:rPr lang="en-US" sz="2400" dirty="0" smtClean="0">
                <a:solidFill>
                  <a:srgbClr val="000066"/>
                </a:solidFill>
              </a:rPr>
              <a:t>Hold accountable anyone who interferes with the Request Mast process.</a:t>
            </a:r>
          </a:p>
          <a:p>
            <a:pPr marL="457200" indent="-457200">
              <a:buFont typeface="Wingdings" panose="05000000000000000000" pitchFamily="2" charset="2"/>
              <a:buChar char="§"/>
            </a:pPr>
            <a:r>
              <a:rPr lang="en-US" sz="2400" dirty="0">
                <a:solidFill>
                  <a:srgbClr val="000066"/>
                </a:solidFill>
              </a:rPr>
              <a:t>Ensure no adverse or prejudicial action is taken against a Marine as a result of exercising the right to request mast.</a:t>
            </a:r>
            <a:endParaRPr lang="en-US" sz="2400" dirty="0" smtClean="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988" y="3706586"/>
            <a:ext cx="4398509" cy="2932339"/>
          </a:xfrm>
          <a:prstGeom prst="rect">
            <a:avLst/>
          </a:prstGeom>
        </p:spPr>
      </p:pic>
    </p:spTree>
    <p:extLst>
      <p:ext uri="{BB962C8B-B14F-4D97-AF65-F5344CB8AC3E}">
        <p14:creationId xmlns:p14="http://schemas.microsoft.com/office/powerpoint/2010/main" val="115013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94739" y="249831"/>
            <a:ext cx="8181774"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Follow-Up</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298383" y="5590096"/>
            <a:ext cx="8563735" cy="1323439"/>
          </a:xfrm>
          <a:prstGeom prst="rect">
            <a:avLst/>
          </a:prstGeom>
          <a:noFill/>
        </p:spPr>
        <p:txBody>
          <a:bodyPr wrap="square" rtlCol="0">
            <a:spAutoFit/>
          </a:bodyPr>
          <a:lstStyle/>
          <a:p>
            <a:r>
              <a:rPr lang="en-US" sz="2000" b="0" dirty="0">
                <a:solidFill>
                  <a:schemeClr val="tx1"/>
                </a:solidFill>
              </a:rPr>
              <a:t>Commanders must establish and monitor follow-up procedures to ensure each Request Mast issue is resolved in a </a:t>
            </a:r>
            <a:r>
              <a:rPr lang="en-US" sz="2000" b="0" u="sng" dirty="0">
                <a:solidFill>
                  <a:schemeClr val="tx1"/>
                </a:solidFill>
              </a:rPr>
              <a:t>timely manner </a:t>
            </a:r>
            <a:r>
              <a:rPr lang="en-US" sz="2000" b="0" dirty="0">
                <a:solidFill>
                  <a:schemeClr val="tx1"/>
                </a:solidFill>
              </a:rPr>
              <a:t>and </a:t>
            </a:r>
            <a:r>
              <a:rPr lang="en-US" sz="2000" b="0" u="sng" dirty="0">
                <a:solidFill>
                  <a:schemeClr val="tx1"/>
                </a:solidFill>
              </a:rPr>
              <a:t>no </a:t>
            </a:r>
            <a:r>
              <a:rPr lang="en-US" sz="2000" b="0" u="sng" dirty="0" smtClean="0">
                <a:solidFill>
                  <a:schemeClr val="tx1"/>
                </a:solidFill>
              </a:rPr>
              <a:t>adverse </a:t>
            </a:r>
            <a:r>
              <a:rPr lang="en-US" sz="2000" b="0" u="sng" dirty="0">
                <a:solidFill>
                  <a:schemeClr val="tx1"/>
                </a:solidFill>
              </a:rPr>
              <a:t>or prejudicial </a:t>
            </a:r>
            <a:r>
              <a:rPr lang="en-US" sz="2000" b="0" u="sng" dirty="0" smtClean="0">
                <a:solidFill>
                  <a:schemeClr val="tx1"/>
                </a:solidFill>
              </a:rPr>
              <a:t>action</a:t>
            </a:r>
            <a:r>
              <a:rPr lang="en-US" sz="2000" b="0" dirty="0" smtClean="0">
                <a:solidFill>
                  <a:schemeClr val="tx1"/>
                </a:solidFill>
              </a:rPr>
              <a:t> to </a:t>
            </a:r>
            <a:r>
              <a:rPr lang="en-US" sz="2000" b="0" dirty="0">
                <a:solidFill>
                  <a:schemeClr val="tx1"/>
                </a:solidFill>
              </a:rPr>
              <a:t>the interests of the Marine, </a:t>
            </a:r>
            <a:r>
              <a:rPr lang="en-US" sz="2000" b="0" dirty="0" smtClean="0">
                <a:solidFill>
                  <a:schemeClr val="tx1"/>
                </a:solidFill>
              </a:rPr>
              <a:t>and </a:t>
            </a:r>
            <a:r>
              <a:rPr lang="en-US" sz="2000" b="0" u="sng" dirty="0">
                <a:solidFill>
                  <a:schemeClr val="tx1"/>
                </a:solidFill>
              </a:rPr>
              <a:t>disposition</a:t>
            </a:r>
            <a:r>
              <a:rPr lang="en-US" sz="2000" b="0" dirty="0">
                <a:solidFill>
                  <a:schemeClr val="tx1"/>
                </a:solidFill>
              </a:rPr>
              <a:t> from the Marine's Request Mast executed.  </a:t>
            </a:r>
          </a:p>
        </p:txBody>
      </p:sp>
      <p:pic>
        <p:nvPicPr>
          <p:cNvPr id="4" name="Picture 3"/>
          <p:cNvPicPr>
            <a:picLocks noChangeAspect="1"/>
          </p:cNvPicPr>
          <p:nvPr/>
        </p:nvPicPr>
        <p:blipFill>
          <a:blip r:embed="rId3"/>
          <a:stretch>
            <a:fillRect/>
          </a:stretch>
        </p:blipFill>
        <p:spPr>
          <a:xfrm>
            <a:off x="161161" y="1648813"/>
            <a:ext cx="8821677" cy="3560373"/>
          </a:xfrm>
          <a:prstGeom prst="rect">
            <a:avLst/>
          </a:prstGeom>
        </p:spPr>
      </p:pic>
    </p:spTree>
    <p:extLst>
      <p:ext uri="{BB962C8B-B14F-4D97-AF65-F5344CB8AC3E}">
        <p14:creationId xmlns:p14="http://schemas.microsoft.com/office/powerpoint/2010/main" val="256696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4336" y="390144"/>
            <a:ext cx="6781800" cy="533400"/>
          </a:xfrm>
        </p:spPr>
        <p:txBody>
          <a:bodyPr/>
          <a:lstStyle/>
          <a:p>
            <a:r>
              <a:rPr lang="en-US" sz="3200" dirty="0" smtClean="0">
                <a:solidFill>
                  <a:srgbClr val="000066"/>
                </a:solidFill>
              </a:rPr>
              <a:t>Most Common Discrepancies in Request Mast Programs</a:t>
            </a:r>
            <a:endParaRPr lang="en-US" sz="3200" dirty="0">
              <a:solidFill>
                <a:srgbClr val="000066"/>
              </a:solidFill>
            </a:endParaRPr>
          </a:p>
        </p:txBody>
      </p:sp>
      <p:sp>
        <p:nvSpPr>
          <p:cNvPr id="4" name="Content Placeholder 3"/>
          <p:cNvSpPr>
            <a:spLocks noGrp="1"/>
          </p:cNvSpPr>
          <p:nvPr>
            <p:ph idx="1"/>
          </p:nvPr>
        </p:nvSpPr>
        <p:spPr>
          <a:xfrm>
            <a:off x="170688" y="1392174"/>
            <a:ext cx="8262366" cy="4870840"/>
          </a:xfrm>
        </p:spPr>
        <p:txBody>
          <a:bodyPr/>
          <a:lstStyle/>
          <a:p>
            <a:r>
              <a:rPr lang="en-US" sz="2000" dirty="0" smtClean="0">
                <a:solidFill>
                  <a:srgbClr val="000066"/>
                </a:solidFill>
              </a:rPr>
              <a:t>Unit orders can </a:t>
            </a:r>
            <a:r>
              <a:rPr lang="en-US" sz="2000" dirty="0" smtClean="0">
                <a:solidFill>
                  <a:srgbClr val="000066"/>
                </a:solidFill>
              </a:rPr>
              <a:t>NO longer be Initiating Directives; instead, if the unit wants an order the subject can be Program or Policies.  </a:t>
            </a:r>
          </a:p>
          <a:p>
            <a:r>
              <a:rPr lang="en-US" sz="2000" dirty="0" smtClean="0">
                <a:solidFill>
                  <a:srgbClr val="000066"/>
                </a:solidFill>
              </a:rPr>
              <a:t>Providing </a:t>
            </a:r>
            <a:r>
              <a:rPr lang="en-US" sz="2000" dirty="0" smtClean="0">
                <a:solidFill>
                  <a:srgbClr val="000066"/>
                </a:solidFill>
              </a:rPr>
              <a:t>details of any actions or attempts to resolve the grievance/problem in block 10 of NAVMC 11286.</a:t>
            </a:r>
          </a:p>
          <a:p>
            <a:pPr lvl="1"/>
            <a:r>
              <a:rPr lang="en-US" sz="1600" dirty="0" smtClean="0">
                <a:solidFill>
                  <a:srgbClr val="000066"/>
                </a:solidFill>
              </a:rPr>
              <a:t>“On this date, discussed final disposition with SNM.”</a:t>
            </a:r>
            <a:endParaRPr lang="en-US" sz="1600" dirty="0">
              <a:solidFill>
                <a:srgbClr val="000066"/>
              </a:solidFill>
            </a:endParaRPr>
          </a:p>
          <a:p>
            <a:r>
              <a:rPr lang="en-US" sz="2000" dirty="0" smtClean="0">
                <a:solidFill>
                  <a:srgbClr val="000066"/>
                </a:solidFill>
              </a:rPr>
              <a:t>Lack </a:t>
            </a:r>
            <a:r>
              <a:rPr lang="en-US" sz="2000" dirty="0">
                <a:solidFill>
                  <a:srgbClr val="000066"/>
                </a:solidFill>
              </a:rPr>
              <a:t>of tracking system for </a:t>
            </a:r>
            <a:r>
              <a:rPr lang="en-US" sz="2000" dirty="0" smtClean="0">
                <a:solidFill>
                  <a:srgbClr val="000066"/>
                </a:solidFill>
              </a:rPr>
              <a:t>follow up</a:t>
            </a:r>
          </a:p>
          <a:p>
            <a:pPr lvl="1"/>
            <a:r>
              <a:rPr lang="en-US" sz="1800" dirty="0" smtClean="0">
                <a:solidFill>
                  <a:srgbClr val="000066"/>
                </a:solidFill>
              </a:rPr>
              <a:t>Use a tracker; print out contact e-mails and keep them on file</a:t>
            </a:r>
            <a:endParaRPr lang="en-US" sz="1800" dirty="0">
              <a:solidFill>
                <a:srgbClr val="000066"/>
              </a:solidFill>
            </a:endParaRPr>
          </a:p>
          <a:p>
            <a:r>
              <a:rPr lang="en-US" sz="2000" dirty="0" smtClean="0">
                <a:solidFill>
                  <a:srgbClr val="000066"/>
                </a:solidFill>
              </a:rPr>
              <a:t>Lack </a:t>
            </a:r>
            <a:r>
              <a:rPr lang="en-US" sz="2000" dirty="0">
                <a:solidFill>
                  <a:srgbClr val="000066"/>
                </a:solidFill>
              </a:rPr>
              <a:t>of evidence of any command </a:t>
            </a:r>
            <a:r>
              <a:rPr lang="en-US" sz="2000" dirty="0" smtClean="0">
                <a:solidFill>
                  <a:srgbClr val="000066"/>
                </a:solidFill>
              </a:rPr>
              <a:t>training</a:t>
            </a:r>
          </a:p>
          <a:p>
            <a:pPr lvl="1"/>
            <a:r>
              <a:rPr lang="en-US" sz="1800" dirty="0" smtClean="0">
                <a:solidFill>
                  <a:srgbClr val="000066"/>
                </a:solidFill>
              </a:rPr>
              <a:t>Keep class rosters and class materials on file</a:t>
            </a:r>
          </a:p>
          <a:p>
            <a:r>
              <a:rPr lang="en-US" sz="2000" dirty="0" smtClean="0">
                <a:solidFill>
                  <a:srgbClr val="000066"/>
                </a:solidFill>
              </a:rPr>
              <a:t>Failure to </a:t>
            </a:r>
            <a:r>
              <a:rPr lang="en-US" sz="2000" dirty="0" smtClean="0">
                <a:solidFill>
                  <a:srgbClr val="000066"/>
                </a:solidFill>
              </a:rPr>
              <a:t>retain Request </a:t>
            </a:r>
            <a:r>
              <a:rPr lang="en-US" sz="2000" dirty="0" smtClean="0">
                <a:solidFill>
                  <a:srgbClr val="000066"/>
                </a:solidFill>
              </a:rPr>
              <a:t>Mast applications on </a:t>
            </a:r>
            <a:r>
              <a:rPr lang="en-US" sz="2000" dirty="0" smtClean="0">
                <a:solidFill>
                  <a:srgbClr val="000066"/>
                </a:solidFill>
              </a:rPr>
              <a:t>file.  </a:t>
            </a:r>
            <a:r>
              <a:rPr lang="en-US" sz="2000" dirty="0" smtClean="0">
                <a:solidFill>
                  <a:srgbClr val="000066"/>
                </a:solidFill>
              </a:rPr>
              <a:t>Currently maintain (3) full CYs IAW Records Schedule 1000-34.</a:t>
            </a:r>
            <a:endParaRPr lang="en-US" sz="1800" dirty="0" smtClean="0">
              <a:solidFill>
                <a:srgbClr val="000066"/>
              </a:solidFill>
            </a:endParaRPr>
          </a:p>
          <a:p>
            <a:r>
              <a:rPr lang="en-US" sz="2000" dirty="0" smtClean="0">
                <a:solidFill>
                  <a:srgbClr val="000066"/>
                </a:solidFill>
              </a:rPr>
              <a:t>Failure to keep Request Mast files in a protected/locked file that only select individuals have access </a:t>
            </a:r>
          </a:p>
          <a:p>
            <a:pPr marL="0" indent="0">
              <a:buNone/>
            </a:pPr>
            <a:endParaRPr lang="en-US" sz="3200" dirty="0">
              <a:solidFill>
                <a:srgbClr val="000066"/>
              </a:solidFill>
            </a:endParaRPr>
          </a:p>
        </p:txBody>
      </p:sp>
      <p:sp>
        <p:nvSpPr>
          <p:cNvPr id="5"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smtClean="0">
                <a:solidFill>
                  <a:srgbClr val="000048"/>
                </a:solidFill>
              </a:rPr>
              <a:t>18</a:t>
            </a:r>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Tree>
    <p:extLst>
      <p:ext uri="{BB962C8B-B14F-4D97-AF65-F5344CB8AC3E}">
        <p14:creationId xmlns:p14="http://schemas.microsoft.com/office/powerpoint/2010/main" val="164282950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smtClean="0">
                <a:solidFill>
                  <a:srgbClr val="000066"/>
                </a:solidFill>
                <a:effectLst>
                  <a:outerShdw blurRad="38100" dist="38100" dir="2700000" algn="tl">
                    <a:srgbClr val="000000">
                      <a:alpha val="43137"/>
                    </a:srgbClr>
                  </a:outerShdw>
                </a:effectLst>
                <a:latin typeface="+mn-lt"/>
              </a:rPr>
              <a:t>Questions</a:t>
            </a:r>
            <a:endParaRPr lang="en-US" sz="4800" dirty="0">
              <a:solidFill>
                <a:srgbClr val="000066"/>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Mast </a:t>
            </a:r>
            <a:r>
              <a:rPr lang="en-US" sz="4800" dirty="0">
                <a:solidFill>
                  <a:srgbClr val="000066"/>
                </a:solidFill>
                <a:effectLst>
                  <a:outerShdw blurRad="38100" dist="38100" dir="2700000" algn="tl">
                    <a:srgbClr val="000000">
                      <a:alpha val="43137"/>
                    </a:srgbClr>
                  </a:outerShdw>
                </a:effectLst>
              </a:rPr>
              <a:t>Overview</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smtClean="0">
                <a:solidFill>
                  <a:srgbClr val="000066"/>
                </a:solidFill>
              </a:rPr>
              <a:t>History &amp; </a:t>
            </a:r>
            <a:r>
              <a:rPr lang="en-US" dirty="0">
                <a:solidFill>
                  <a:srgbClr val="000066"/>
                </a:solidFill>
              </a:rPr>
              <a:t>p</a:t>
            </a:r>
            <a:r>
              <a:rPr lang="en-US" dirty="0" smtClean="0">
                <a:solidFill>
                  <a:srgbClr val="000066"/>
                </a:solidFill>
              </a:rPr>
              <a:t>urpose of Mast</a:t>
            </a:r>
          </a:p>
          <a:p>
            <a:pPr marL="457200" indent="-457200">
              <a:buFont typeface="Wingdings" panose="05000000000000000000" pitchFamily="2" charset="2"/>
              <a:buChar char="§"/>
            </a:pPr>
            <a:r>
              <a:rPr lang="en-US" dirty="0" smtClean="0">
                <a:solidFill>
                  <a:srgbClr val="000066"/>
                </a:solidFill>
              </a:rPr>
              <a:t>Policy for Requesting Mast</a:t>
            </a:r>
          </a:p>
          <a:p>
            <a:pPr marL="457200" indent="-457200">
              <a:buFont typeface="Wingdings" panose="05000000000000000000" pitchFamily="2" charset="2"/>
              <a:buChar char="§"/>
            </a:pPr>
            <a:r>
              <a:rPr lang="en-US" dirty="0" smtClean="0">
                <a:solidFill>
                  <a:srgbClr val="000066"/>
                </a:solidFill>
              </a:rPr>
              <a:t>Procedures for Requesting Mast</a:t>
            </a:r>
          </a:p>
          <a:p>
            <a:pPr marL="457200" indent="-457200">
              <a:buFont typeface="Wingdings" panose="05000000000000000000" pitchFamily="2" charset="2"/>
              <a:buChar char="§"/>
            </a:pPr>
            <a:r>
              <a:rPr lang="en-US" dirty="0" smtClean="0">
                <a:solidFill>
                  <a:srgbClr val="000066"/>
                </a:solidFill>
              </a:rPr>
              <a:t>Most common findings/failures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The History of Mast</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smtClean="0">
                <a:solidFill>
                  <a:srgbClr val="000066"/>
                </a:solidFill>
              </a:rPr>
              <a:t>Naval tradition</a:t>
            </a:r>
          </a:p>
          <a:p>
            <a:pPr marL="341313" indent="-341313">
              <a:buFont typeface="Wingdings" panose="05000000000000000000" pitchFamily="2" charset="2"/>
              <a:buChar char="§"/>
            </a:pPr>
            <a:r>
              <a:rPr lang="en-US" sz="2400" dirty="0" smtClean="0">
                <a:solidFill>
                  <a:srgbClr val="000066"/>
                </a:solidFill>
              </a:rPr>
              <a:t>Commander’s interaction with ship’s </a:t>
            </a:r>
            <a:r>
              <a:rPr lang="en-US" sz="2400" dirty="0">
                <a:solidFill>
                  <a:srgbClr val="000066"/>
                </a:solidFill>
              </a:rPr>
              <a:t>c</a:t>
            </a:r>
            <a:r>
              <a:rPr lang="en-US" sz="2400" dirty="0" smtClean="0">
                <a:solidFill>
                  <a:srgbClr val="000066"/>
                </a:solidFill>
              </a:rPr>
              <a:t>rew</a:t>
            </a:r>
          </a:p>
          <a:p>
            <a:pPr marL="341313" lvl="1" indent="-341313">
              <a:buFont typeface="Wingdings" panose="05000000000000000000" pitchFamily="2" charset="2"/>
              <a:buChar char="§"/>
            </a:pPr>
            <a:r>
              <a:rPr lang="en-US" sz="2400" dirty="0" smtClean="0">
                <a:solidFill>
                  <a:srgbClr val="000066"/>
                </a:solidFill>
              </a:rPr>
              <a:t>Dispense punishment</a:t>
            </a:r>
          </a:p>
          <a:p>
            <a:pPr marL="341313" lvl="1" indent="-341313">
              <a:buFont typeface="Wingdings" panose="05000000000000000000" pitchFamily="2" charset="2"/>
              <a:buChar char="§"/>
            </a:pPr>
            <a:r>
              <a:rPr lang="en-US" sz="2400" dirty="0" smtClean="0">
                <a:solidFill>
                  <a:srgbClr val="000066"/>
                </a:solidFill>
              </a:rPr>
              <a:t>Present awards</a:t>
            </a:r>
          </a:p>
          <a:p>
            <a:pPr marL="341313" lvl="1" indent="-341313">
              <a:buFont typeface="Wingdings" panose="05000000000000000000" pitchFamily="2" charset="2"/>
              <a:buChar char="§"/>
            </a:pPr>
            <a:r>
              <a:rPr lang="en-US" sz="2400" dirty="0" smtClean="0">
                <a:solidFill>
                  <a:srgbClr val="000066"/>
                </a:solidFill>
              </a:rPr>
              <a:t>Accept grievances</a:t>
            </a:r>
            <a:endParaRPr lang="en-US" sz="2400" dirty="0">
              <a:solidFill>
                <a:srgbClr val="000066"/>
              </a:solidFill>
            </a:endParaRPr>
          </a:p>
          <a:p>
            <a:pPr marL="341313" indent="-341313">
              <a:buFont typeface="Wingdings" panose="05000000000000000000" pitchFamily="2" charset="2"/>
              <a:buChar char="§"/>
            </a:pPr>
            <a:r>
              <a:rPr lang="en-US" sz="2400" dirty="0" smtClean="0">
                <a:solidFill>
                  <a:srgbClr val="000066"/>
                </a:solidFill>
              </a:rPr>
              <a:t>Ship’s crew had guaranteed right to speak to their Commander</a:t>
            </a:r>
          </a:p>
          <a:p>
            <a:pPr marL="341313" indent="-341313">
              <a:buFont typeface="Wingdings" panose="05000000000000000000" pitchFamily="2" charset="2"/>
              <a:buChar char="§"/>
            </a:pPr>
            <a:r>
              <a:rPr lang="en-US" sz="2400" dirty="0" smtClean="0">
                <a:solidFill>
                  <a:srgbClr val="000066"/>
                </a:solidFill>
              </a:rPr>
              <a:t>Solutions were not assured</a:t>
            </a:r>
            <a:endParaRPr lang="en-US" dirty="0" smtClean="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Purpose of Mast</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smtClean="0">
                <a:solidFill>
                  <a:srgbClr val="000066"/>
                </a:solidFill>
              </a:rPr>
              <a:t>Convey grievances directly to the Commander </a:t>
            </a:r>
          </a:p>
          <a:p>
            <a:pPr marL="341313" indent="-341313">
              <a:buFont typeface="Wingdings" panose="05000000000000000000" pitchFamily="2" charset="2"/>
              <a:buChar char="§"/>
            </a:pPr>
            <a:r>
              <a:rPr lang="en-US" sz="2400" dirty="0" smtClean="0">
                <a:solidFill>
                  <a:srgbClr val="000066"/>
                </a:solidFill>
              </a:rPr>
              <a:t>Provides a personal  audience with Commander*</a:t>
            </a:r>
          </a:p>
          <a:p>
            <a:pPr marL="341313" indent="-341313">
              <a:buFont typeface="Wingdings" panose="05000000000000000000" pitchFamily="2" charset="2"/>
              <a:buChar char="§"/>
            </a:pPr>
            <a:r>
              <a:rPr lang="en-US" sz="2400" dirty="0" smtClean="0">
                <a:solidFill>
                  <a:srgbClr val="000066"/>
                </a:solidFill>
              </a:rPr>
              <a:t>Expedite processing of urgent concerns</a:t>
            </a:r>
          </a:p>
          <a:p>
            <a:pPr marL="341313" indent="-341313">
              <a:buFont typeface="Wingdings" panose="05000000000000000000" pitchFamily="2" charset="2"/>
              <a:buChar char="§"/>
            </a:pPr>
            <a:r>
              <a:rPr lang="en-US" sz="2400" dirty="0" smtClean="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smtClean="0">
                <a:solidFill>
                  <a:srgbClr val="000066"/>
                </a:solidFill>
              </a:rPr>
              <a:t>Should not dismiss the “Chain of Concern”</a:t>
            </a:r>
          </a:p>
          <a:p>
            <a:pPr marL="341313" indent="-341313">
              <a:buFont typeface="Wingdings" panose="05000000000000000000" pitchFamily="2" charset="2"/>
              <a:buChar char="§"/>
            </a:pPr>
            <a:r>
              <a:rPr lang="en-US" sz="2400" dirty="0" smtClean="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smtClean="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Policy</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smtClean="0">
                <a:solidFill>
                  <a:srgbClr val="000066"/>
                </a:solidFill>
              </a:rPr>
              <a:t>MCO 1700.23G</a:t>
            </a:r>
          </a:p>
          <a:p>
            <a:pPr marL="341313" indent="-341313">
              <a:buFont typeface="Wingdings" panose="05000000000000000000" pitchFamily="2" charset="2"/>
              <a:buChar char="§"/>
            </a:pPr>
            <a:r>
              <a:rPr lang="en-US" sz="2000" dirty="0" smtClean="0">
                <a:solidFill>
                  <a:srgbClr val="000066"/>
                </a:solidFill>
              </a:rPr>
              <a:t>NAVMC 11296 (form)</a:t>
            </a:r>
          </a:p>
          <a:p>
            <a:pPr marL="341313" indent="-341313">
              <a:buFont typeface="Wingdings" panose="05000000000000000000" pitchFamily="2" charset="2"/>
              <a:buChar char="§"/>
            </a:pPr>
            <a:r>
              <a:rPr lang="en-US" sz="2000" dirty="0" smtClean="0">
                <a:solidFill>
                  <a:srgbClr val="000066"/>
                </a:solidFill>
              </a:rPr>
              <a:t>Are there better avenues of redress?</a:t>
            </a:r>
          </a:p>
          <a:p>
            <a:pPr marL="341313" indent="-341313">
              <a:buFont typeface="Wingdings" panose="05000000000000000000" pitchFamily="2" charset="2"/>
              <a:buChar char="§"/>
            </a:pPr>
            <a:r>
              <a:rPr lang="en-US" sz="2000" dirty="0" smtClean="0">
                <a:solidFill>
                  <a:srgbClr val="000066"/>
                </a:solidFill>
              </a:rPr>
              <a:t>Not appropriate for Mast:</a:t>
            </a:r>
          </a:p>
          <a:p>
            <a:pPr marL="804863" lvl="1" indent="-347663">
              <a:buFont typeface="Courier New" panose="02070309020205020404" pitchFamily="49" charset="0"/>
              <a:buChar char="o"/>
            </a:pPr>
            <a:r>
              <a:rPr lang="en-US" sz="2000" dirty="0" smtClean="0">
                <a:solidFill>
                  <a:srgbClr val="000066"/>
                </a:solidFill>
              </a:rPr>
              <a:t>Nuisance requests</a:t>
            </a:r>
          </a:p>
          <a:p>
            <a:pPr marL="804863" lvl="1" indent="-347663">
              <a:buFont typeface="Courier New" panose="02070309020205020404" pitchFamily="49" charset="0"/>
              <a:buChar char="o"/>
            </a:pPr>
            <a:r>
              <a:rPr lang="en-US" sz="2000" dirty="0" smtClean="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a:t>
            </a:r>
            <a:r>
              <a:rPr lang="en-US" sz="1600" dirty="0" smtClean="0">
                <a:solidFill>
                  <a:srgbClr val="000066"/>
                </a:solidFill>
              </a:rPr>
              <a:t>ontemplated, pending, in progress, or final </a:t>
            </a:r>
          </a:p>
          <a:p>
            <a:pPr marL="804863" lvl="1" indent="-347663">
              <a:buFont typeface="Courier New" panose="02070309020205020404" pitchFamily="49" charset="0"/>
              <a:buChar char="o"/>
            </a:pPr>
            <a:r>
              <a:rPr lang="en-US" sz="2000" dirty="0" smtClean="0">
                <a:solidFill>
                  <a:srgbClr val="000066"/>
                </a:solidFill>
              </a:rPr>
              <a:t>Administrative Actions</a:t>
            </a:r>
          </a:p>
          <a:p>
            <a:pPr marL="804863" lvl="1" indent="-347663">
              <a:buFont typeface="Courier New" panose="02070309020205020404" pitchFamily="49" charset="0"/>
              <a:buChar char="o"/>
            </a:pPr>
            <a:r>
              <a:rPr lang="en-US" sz="2000" dirty="0" smtClean="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308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smtClean="0">
                <a:solidFill>
                  <a:schemeClr val="tx1"/>
                </a:solidFill>
                <a:latin typeface="Courier New" panose="02070309020205020404" pitchFamily="49" charset="0"/>
                <a:cs typeface="Courier New" panose="02070309020205020404" pitchFamily="49" charset="0"/>
              </a:rPr>
              <a:t>According to </a:t>
            </a:r>
            <a:r>
              <a:rPr lang="en-US" sz="1600" dirty="0" smtClean="0">
                <a:solidFill>
                  <a:schemeClr val="tx1"/>
                </a:solidFill>
                <a:latin typeface="Courier New" panose="02070309020205020404" pitchFamily="49" charset="0"/>
                <a:cs typeface="Courier New" panose="02070309020205020404" pitchFamily="49" charset="0"/>
              </a:rPr>
              <a:t>Marine Corps Order 1700.23G</a:t>
            </a:r>
            <a:r>
              <a:rPr lang="en-US" sz="1600" b="0" dirty="0" smtClean="0">
                <a:solidFill>
                  <a:schemeClr val="tx1"/>
                </a:solidFill>
                <a:latin typeface="Courier New" panose="02070309020205020404" pitchFamily="49" charset="0"/>
                <a:cs typeface="Courier New" panose="02070309020205020404" pitchFamily="49" charset="0"/>
              </a:rPr>
              <a:t>, it is "</a:t>
            </a:r>
            <a:r>
              <a:rPr lang="en-US" sz="1600" dirty="0" smtClean="0">
                <a:latin typeface="Courier New" panose="02070309020205020404" pitchFamily="49" charset="0"/>
                <a:cs typeface="Courier New" panose="02070309020205020404" pitchFamily="49" charset="0"/>
              </a:rPr>
              <a:t>the right of all Marines to directly seek assistance from, or communicate grievances to, their commanding officers</a:t>
            </a:r>
            <a:r>
              <a:rPr lang="en-US" sz="1600" b="0" dirty="0" smtClean="0">
                <a:solidFill>
                  <a:schemeClr val="tx1"/>
                </a:solidFill>
                <a:latin typeface="Courier New" panose="02070309020205020404" pitchFamily="49" charset="0"/>
                <a:cs typeface="Courier New" panose="02070309020205020404" pitchFamily="49" charset="0"/>
              </a:rPr>
              <a:t>." A Marine has "the opportunity to communicate not only with his or her immediate commanding officer, but also with </a:t>
            </a:r>
            <a:r>
              <a:rPr lang="en-US" sz="1600" dirty="0">
                <a:latin typeface="Courier New" panose="02070309020205020404" pitchFamily="49" charset="0"/>
                <a:cs typeface="Courier New" panose="02070309020205020404" pitchFamily="49" charset="0"/>
              </a:rPr>
              <a:t>commanders up to and including a Commanding </a:t>
            </a:r>
            <a:r>
              <a:rPr lang="en-US" sz="1600" dirty="0" smtClean="0">
                <a:latin typeface="Courier New" panose="02070309020205020404" pitchFamily="49" charset="0"/>
                <a:cs typeface="Courier New" panose="02070309020205020404" pitchFamily="49" charset="0"/>
              </a:rPr>
              <a:t>General (CG</a:t>
            </a:r>
            <a:r>
              <a:rPr lang="en-US" sz="1600" dirty="0">
                <a:latin typeface="Courier New" panose="02070309020205020404" pitchFamily="49" charset="0"/>
                <a:cs typeface="Courier New" panose="02070309020205020404" pitchFamily="49" charset="0"/>
              </a:rPr>
              <a:t>) within the chain of command at the same base or </a:t>
            </a:r>
            <a:r>
              <a:rPr lang="en-US" sz="1600" dirty="0" smtClean="0">
                <a:latin typeface="Courier New" panose="02070309020205020404" pitchFamily="49" charset="0"/>
                <a:cs typeface="Courier New" panose="02070309020205020404" pitchFamily="49" charset="0"/>
              </a:rPr>
              <a:t>immediate geographical </a:t>
            </a:r>
            <a:r>
              <a:rPr lang="en-US" sz="1600" dirty="0">
                <a:latin typeface="Courier New" panose="02070309020205020404" pitchFamily="49" charset="0"/>
                <a:cs typeface="Courier New" panose="02070309020205020404" pitchFamily="49" charset="0"/>
              </a:rPr>
              <a:t>location</a:t>
            </a:r>
            <a:r>
              <a:rPr lang="en-US" sz="1600" b="0" dirty="0" smtClean="0">
                <a:solidFill>
                  <a:schemeClr val="tx1"/>
                </a:solidFill>
                <a:latin typeface="Courier New" panose="02070309020205020404" pitchFamily="49" charset="0"/>
                <a:cs typeface="Courier New" panose="02070309020205020404" pitchFamily="49" charset="0"/>
              </a:rPr>
              <a:t>."</a:t>
            </a:r>
            <a:endParaRPr lang="en-US" sz="1600" b="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The Chain of Command</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348685" y="1339195"/>
            <a:ext cx="5572893" cy="5262979"/>
          </a:xfrm>
          <a:prstGeom prst="rect">
            <a:avLst/>
          </a:prstGeom>
          <a:noFill/>
        </p:spPr>
        <p:txBody>
          <a:bodyPr wrap="square" rtlCol="0">
            <a:spAutoFit/>
          </a:bodyPr>
          <a:lstStyle/>
          <a:p>
            <a:pPr marL="457200" indent="-457200">
              <a:buFont typeface="Wingdings" panose="05000000000000000000" pitchFamily="2" charset="2"/>
              <a:buChar char="§"/>
            </a:pPr>
            <a:r>
              <a:rPr lang="en-US" sz="2000" dirty="0" smtClean="0">
                <a:solidFill>
                  <a:srgbClr val="000066"/>
                </a:solidFill>
              </a:rPr>
              <a:t>Only Officers with </a:t>
            </a:r>
            <a:r>
              <a:rPr lang="en-US" sz="2000" dirty="0" err="1" smtClean="0">
                <a:solidFill>
                  <a:srgbClr val="000066"/>
                </a:solidFill>
              </a:rPr>
              <a:t>NJP</a:t>
            </a:r>
            <a:r>
              <a:rPr lang="en-US" sz="2000" dirty="0" smtClean="0">
                <a:solidFill>
                  <a:srgbClr val="000066"/>
                </a:solidFill>
              </a:rPr>
              <a:t> Authority</a:t>
            </a:r>
          </a:p>
          <a:p>
            <a:pPr lvl="1"/>
            <a:r>
              <a:rPr lang="en-US" sz="1800" b="0" i="1" dirty="0" smtClean="0">
                <a:solidFill>
                  <a:srgbClr val="000066"/>
                </a:solidFill>
              </a:rPr>
              <a:t>may be </a:t>
            </a:r>
            <a:r>
              <a:rPr lang="en-US" sz="1800" b="0" i="1" dirty="0" err="1" smtClean="0">
                <a:solidFill>
                  <a:srgbClr val="000066"/>
                </a:solidFill>
              </a:rPr>
              <a:t>I&amp;I</a:t>
            </a:r>
            <a:r>
              <a:rPr lang="en-US" sz="1800" b="0" i="1" dirty="0" smtClean="0">
                <a:solidFill>
                  <a:srgbClr val="000066"/>
                </a:solidFill>
              </a:rPr>
              <a:t>, OIC, or Acting</a:t>
            </a:r>
          </a:p>
          <a:p>
            <a:pPr marL="457200" indent="-457200">
              <a:buFont typeface="Wingdings" panose="05000000000000000000" pitchFamily="2" charset="2"/>
              <a:buChar char="§"/>
            </a:pPr>
            <a:r>
              <a:rPr lang="en-US" sz="2000" dirty="0" smtClean="0">
                <a:solidFill>
                  <a:srgbClr val="000066"/>
                </a:solidFill>
              </a:rPr>
              <a:t>Up to First  General Officer</a:t>
            </a:r>
          </a:p>
          <a:p>
            <a:pPr lvl="1"/>
            <a:r>
              <a:rPr lang="en-US" sz="1800" b="0" i="1" dirty="0" smtClean="0">
                <a:solidFill>
                  <a:srgbClr val="000066"/>
                </a:solidFill>
              </a:rPr>
              <a:t>or designated O-6 with GCMCA</a:t>
            </a:r>
          </a:p>
          <a:p>
            <a:pPr marL="457200" indent="-457200">
              <a:buFont typeface="Wingdings" panose="05000000000000000000" pitchFamily="2" charset="2"/>
              <a:buChar char="§"/>
            </a:pPr>
            <a:r>
              <a:rPr lang="en-US" sz="2000" dirty="0" smtClean="0">
                <a:solidFill>
                  <a:srgbClr val="000066"/>
                </a:solidFill>
              </a:rPr>
              <a:t>Marine should forward Mast via the chain of command</a:t>
            </a:r>
          </a:p>
          <a:p>
            <a:pPr marL="457200" indent="-457200">
              <a:buFont typeface="Wingdings" panose="05000000000000000000" pitchFamily="2" charset="2"/>
              <a:buChar char="§"/>
            </a:pPr>
            <a:r>
              <a:rPr lang="en-US" sz="2000" dirty="0" smtClean="0">
                <a:solidFill>
                  <a:srgbClr val="000066"/>
                </a:solidFill>
              </a:rPr>
              <a:t>All Commanders must offer to resolve grievances.  </a:t>
            </a:r>
            <a:r>
              <a:rPr lang="en-US" sz="1800" b="0" i="1" dirty="0" smtClean="0">
                <a:solidFill>
                  <a:srgbClr val="000066"/>
                </a:solidFill>
              </a:rPr>
              <a:t>Marine </a:t>
            </a:r>
            <a:r>
              <a:rPr lang="en-US" sz="1800" b="0" i="1" dirty="0">
                <a:solidFill>
                  <a:srgbClr val="000066"/>
                </a:solidFill>
              </a:rPr>
              <a:t>is not required to </a:t>
            </a:r>
            <a:r>
              <a:rPr lang="en-US" sz="1800" b="0" i="1" dirty="0" smtClean="0">
                <a:solidFill>
                  <a:srgbClr val="000066"/>
                </a:solidFill>
              </a:rPr>
              <a:t>accept</a:t>
            </a:r>
            <a:endParaRPr lang="en-US" sz="2000" dirty="0" smtClean="0">
              <a:solidFill>
                <a:srgbClr val="000066"/>
              </a:solidFill>
            </a:endParaRPr>
          </a:p>
          <a:p>
            <a:pPr marL="457200" indent="-457200">
              <a:buFont typeface="Wingdings" panose="05000000000000000000" pitchFamily="2" charset="2"/>
              <a:buChar char="§"/>
            </a:pPr>
            <a:r>
              <a:rPr lang="en-US" sz="2000" dirty="0" smtClean="0">
                <a:solidFill>
                  <a:srgbClr val="000066"/>
                </a:solidFill>
              </a:rPr>
              <a:t>Petitioner may withdraw request or accept resolution at </a:t>
            </a:r>
            <a:r>
              <a:rPr lang="en-US" sz="2000" dirty="0">
                <a:solidFill>
                  <a:srgbClr val="000066"/>
                </a:solidFill>
              </a:rPr>
              <a:t>any </a:t>
            </a:r>
            <a:r>
              <a:rPr lang="en-US" sz="2000" dirty="0" smtClean="0">
                <a:solidFill>
                  <a:srgbClr val="000066"/>
                </a:solidFill>
              </a:rPr>
              <a:t>level</a:t>
            </a:r>
            <a:endParaRPr lang="en-US" sz="2000" b="0" dirty="0">
              <a:solidFill>
                <a:srgbClr val="000066"/>
              </a:solidFill>
            </a:endParaRPr>
          </a:p>
          <a:p>
            <a:pPr marL="457200" indent="-457200">
              <a:buFont typeface="Wingdings" panose="05000000000000000000" pitchFamily="2" charset="2"/>
              <a:buChar char="§"/>
            </a:pPr>
            <a:r>
              <a:rPr lang="en-US" sz="2000" dirty="0" smtClean="0">
                <a:solidFill>
                  <a:srgbClr val="000066"/>
                </a:solidFill>
              </a:rPr>
              <a:t>To be opened by CG’s only</a:t>
            </a:r>
          </a:p>
          <a:p>
            <a:pPr lvl="1"/>
            <a:r>
              <a:rPr lang="en-US" sz="1800" b="0" i="1" dirty="0" smtClean="0">
                <a:solidFill>
                  <a:srgbClr val="000066"/>
                </a:solidFill>
              </a:rPr>
              <a:t>must be explained in writing </a:t>
            </a:r>
          </a:p>
          <a:p>
            <a:pPr lvl="1"/>
            <a:r>
              <a:rPr lang="en-US" sz="1800" b="0" i="1" dirty="0" smtClean="0">
                <a:solidFill>
                  <a:srgbClr val="000066"/>
                </a:solidFill>
              </a:rPr>
              <a:t>usually facilitated by CIGs</a:t>
            </a:r>
          </a:p>
          <a:p>
            <a:pPr marL="457200" indent="-457200">
              <a:buFont typeface="Wingdings" panose="05000000000000000000" pitchFamily="2" charset="2"/>
              <a:buChar char="§"/>
            </a:pPr>
            <a:r>
              <a:rPr lang="en-US" sz="2000" dirty="0" smtClean="0">
                <a:solidFill>
                  <a:srgbClr val="000066"/>
                </a:solidFill>
              </a:rPr>
              <a:t>Denials by designated Commander</a:t>
            </a:r>
          </a:p>
          <a:p>
            <a:pPr lvl="1"/>
            <a:r>
              <a:rPr lang="en-US" sz="1800" b="0" i="1" dirty="0" smtClean="0">
                <a:solidFill>
                  <a:srgbClr val="000066"/>
                </a:solidFill>
              </a:rPr>
              <a:t>submit denial reports via Chain to CG</a:t>
            </a:r>
          </a:p>
          <a:p>
            <a:pPr lvl="1"/>
            <a:r>
              <a:rPr lang="en-US" sz="1800" b="0" i="1" dirty="0" smtClean="0">
                <a:solidFill>
                  <a:srgbClr val="000066"/>
                </a:solidFill>
              </a:rPr>
              <a:t>In-person explanations not required</a:t>
            </a:r>
          </a:p>
          <a:p>
            <a:pPr marL="457200" indent="-457200">
              <a:buFont typeface="Wingdings" panose="05000000000000000000" pitchFamily="2" charset="2"/>
              <a:buChar char="§"/>
            </a:pPr>
            <a:endParaRPr lang="en-US" sz="2000" dirty="0" smtClean="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85" y="4946694"/>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70" y="3789958"/>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24" y="2642018"/>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47028" y="1632137"/>
            <a:ext cx="1309268" cy="923381"/>
          </a:xfrm>
          <a:prstGeom prst="rect">
            <a:avLst/>
          </a:prstGeom>
        </p:spPr>
      </p:pic>
      <p:sp>
        <p:nvSpPr>
          <p:cNvPr id="7" name="Up Arrow 6"/>
          <p:cNvSpPr/>
          <p:nvPr/>
        </p:nvSpPr>
        <p:spPr bwMode="auto">
          <a:xfrm>
            <a:off x="1659860" y="2642018"/>
            <a:ext cx="1555523" cy="3354666"/>
          </a:xfrm>
          <a:prstGeom prst="upArrow">
            <a:avLst/>
          </a:prstGeom>
          <a:gradFill>
            <a:gsLst>
              <a:gs pos="0">
                <a:srgbClr val="C00000"/>
              </a:gs>
              <a:gs pos="49184">
                <a:srgbClr val="FFFF00"/>
              </a:gs>
              <a:gs pos="36000">
                <a:srgbClr val="FF0000"/>
              </a:gs>
              <a:gs pos="100000">
                <a:srgbClr val="FFFF00"/>
              </a:gs>
            </a:gsLst>
            <a:lin ang="5400000" scaled="0"/>
          </a:gradFill>
          <a:ln w="25400" cap="flat" cmpd="sng" algn="ctr">
            <a:solidFill>
              <a:schemeClr val="tx1"/>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1" y="1324758"/>
            <a:ext cx="9115425" cy="5570756"/>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solidFill>
                  <a:srgbClr val="000066"/>
                </a:solidFill>
              </a:rPr>
              <a:t>NAVMC 11296 (5-19)</a:t>
            </a:r>
          </a:p>
          <a:p>
            <a:pPr marL="800100" lvl="1" indent="-342900">
              <a:buFont typeface="Courier New" panose="02070309020205020404" pitchFamily="49" charset="0"/>
              <a:buChar char="o"/>
            </a:pPr>
            <a:r>
              <a:rPr lang="en-US" sz="2000" b="0" i="1" dirty="0" smtClean="0">
                <a:solidFill>
                  <a:srgbClr val="000066"/>
                </a:solidFill>
              </a:rPr>
              <a:t>Filled out, signed, &amp; dated</a:t>
            </a:r>
          </a:p>
          <a:p>
            <a:pPr marL="457200" indent="-457200">
              <a:buFont typeface="Wingdings" panose="05000000000000000000" pitchFamily="2" charset="2"/>
              <a:buChar char="§"/>
            </a:pPr>
            <a:r>
              <a:rPr lang="en-US" sz="2400" dirty="0" smtClean="0">
                <a:solidFill>
                  <a:srgbClr val="000066"/>
                </a:solidFill>
              </a:rPr>
              <a:t>Role of the Applicant</a:t>
            </a:r>
          </a:p>
          <a:p>
            <a:pPr marL="800100" lvl="1" indent="-342900">
              <a:buFont typeface="Courier New" panose="02070309020205020404" pitchFamily="49" charset="0"/>
              <a:buChar char="o"/>
            </a:pPr>
            <a:r>
              <a:rPr lang="en-US" sz="2000" b="0" i="1" dirty="0" smtClean="0">
                <a:solidFill>
                  <a:srgbClr val="000066"/>
                </a:solidFill>
              </a:rPr>
              <a:t>Be a truthful provider of facts</a:t>
            </a:r>
          </a:p>
          <a:p>
            <a:pPr marL="800100" lvl="1" indent="-342900">
              <a:buFont typeface="Courier New" panose="02070309020205020404" pitchFamily="49" charset="0"/>
              <a:buChar char="o"/>
            </a:pPr>
            <a:r>
              <a:rPr lang="en-US" sz="2000" b="0" i="1" dirty="0" smtClean="0">
                <a:solidFill>
                  <a:srgbClr val="000066"/>
                </a:solidFill>
              </a:rPr>
              <a:t>Forward via the chain of command</a:t>
            </a:r>
          </a:p>
          <a:p>
            <a:pPr marL="457200" indent="-457200">
              <a:buFont typeface="Wingdings" panose="05000000000000000000" pitchFamily="2" charset="2"/>
              <a:buChar char="§"/>
            </a:pPr>
            <a:r>
              <a:rPr lang="en-US" sz="2400" dirty="0" smtClean="0">
                <a:solidFill>
                  <a:srgbClr val="000066"/>
                </a:solidFill>
              </a:rPr>
              <a:t>Role of the “Chain of Concern”</a:t>
            </a:r>
          </a:p>
          <a:p>
            <a:pPr marL="800100" lvl="1" indent="-342900">
              <a:buFont typeface="Courier New" panose="02070309020205020404" pitchFamily="49" charset="0"/>
              <a:buChar char="o"/>
            </a:pPr>
            <a:r>
              <a:rPr lang="en-US" sz="2000" b="0" i="1" dirty="0" smtClean="0">
                <a:solidFill>
                  <a:srgbClr val="000066"/>
                </a:solidFill>
              </a:rPr>
              <a:t>Expedite request</a:t>
            </a:r>
          </a:p>
          <a:p>
            <a:pPr marL="800100" lvl="1" indent="-342900">
              <a:buFont typeface="Courier New" panose="02070309020205020404" pitchFamily="49" charset="0"/>
              <a:buChar char="o"/>
            </a:pPr>
            <a:r>
              <a:rPr lang="en-US" sz="2000" b="0" i="1" dirty="0" smtClean="0"/>
              <a:t>Do not stop Mast and try to resolve it</a:t>
            </a:r>
          </a:p>
          <a:p>
            <a:pPr marL="457200" indent="-457200">
              <a:buFont typeface="Wingdings" panose="05000000000000000000" pitchFamily="2" charset="2"/>
              <a:buChar char="§"/>
            </a:pPr>
            <a:r>
              <a:rPr lang="en-US" sz="2400" dirty="0" smtClean="0">
                <a:solidFill>
                  <a:srgbClr val="000066"/>
                </a:solidFill>
              </a:rPr>
              <a:t>Role of the Chain of Command</a:t>
            </a:r>
          </a:p>
          <a:p>
            <a:pPr marL="800100" lvl="1" indent="-342900">
              <a:buFont typeface="Courier New" panose="02070309020205020404" pitchFamily="49" charset="0"/>
              <a:buChar char="o"/>
            </a:pPr>
            <a:r>
              <a:rPr lang="en-US" sz="2000" b="0" i="1" dirty="0" smtClean="0">
                <a:solidFill>
                  <a:srgbClr val="000066"/>
                </a:solidFill>
              </a:rPr>
              <a:t>Expedite audience with the Commander</a:t>
            </a:r>
          </a:p>
          <a:p>
            <a:pPr marL="800100" lvl="1" indent="-342900">
              <a:buFont typeface="Courier New" panose="02070309020205020404" pitchFamily="49" charset="0"/>
              <a:buChar char="o"/>
            </a:pPr>
            <a:r>
              <a:rPr lang="en-US" sz="2000" b="0" i="1" dirty="0" smtClean="0">
                <a:solidFill>
                  <a:srgbClr val="000066"/>
                </a:solidFill>
              </a:rPr>
              <a:t>Try to resolve at the lowest level of command</a:t>
            </a:r>
          </a:p>
          <a:p>
            <a:pPr marL="800100" lvl="1" indent="-342900">
              <a:buFont typeface="Courier New" panose="02070309020205020404" pitchFamily="49" charset="0"/>
              <a:buChar char="o"/>
            </a:pPr>
            <a:r>
              <a:rPr lang="en-US" sz="2000" b="0" i="1" dirty="0" smtClean="0">
                <a:solidFill>
                  <a:srgbClr val="000066"/>
                </a:solidFill>
              </a:rPr>
              <a:t>Explain disposition, delays, and denials</a:t>
            </a:r>
          </a:p>
          <a:p>
            <a:pPr marL="800100" lvl="1" indent="-342900">
              <a:buFont typeface="Courier New" panose="02070309020205020404" pitchFamily="49" charset="0"/>
              <a:buChar char="o"/>
            </a:pPr>
            <a:r>
              <a:rPr lang="en-US" sz="2000" b="0" i="1" dirty="0" smtClean="0">
                <a:solidFill>
                  <a:srgbClr val="000066"/>
                </a:solidFill>
              </a:rPr>
              <a:t>Forward-up if required</a:t>
            </a:r>
          </a:p>
          <a:p>
            <a:pPr marL="800100" lvl="1" indent="-342900">
              <a:buFont typeface="Courier New" panose="02070309020205020404" pitchFamily="49" charset="0"/>
              <a:buChar char="o"/>
            </a:pPr>
            <a:r>
              <a:rPr lang="en-US" sz="2000" b="0" i="1" dirty="0" smtClean="0">
                <a:solidFill>
                  <a:srgbClr val="000066"/>
                </a:solidFill>
              </a:rPr>
              <a:t>Report to CG any denials within five working days</a:t>
            </a:r>
          </a:p>
          <a:p>
            <a:pPr marL="800100" lvl="1" indent="-342900">
              <a:buFont typeface="Courier New" panose="02070309020205020404" pitchFamily="49" charset="0"/>
              <a:buChar char="o"/>
            </a:pPr>
            <a:r>
              <a:rPr lang="en-US" sz="2000" b="0" i="1" dirty="0" smtClean="0">
                <a:solidFill>
                  <a:srgbClr val="000066"/>
                </a:solidFill>
              </a:rPr>
              <a:t>If there is a denial, it must be explained to the Applicant  </a:t>
            </a:r>
          </a:p>
          <a:p>
            <a:pPr marL="800100" lvl="1" indent="-342900">
              <a:buFont typeface="Courier New" panose="02070309020205020404" pitchFamily="49" charset="0"/>
              <a:buChar char="o"/>
            </a:pPr>
            <a:r>
              <a:rPr lang="en-US" sz="2000" b="0" i="1" dirty="0" smtClean="0">
                <a:solidFill>
                  <a:srgbClr val="000066"/>
                </a:solidFill>
              </a:rPr>
              <a:t>Personal explanations not required (especially if a conflict of interest exists; consult with SJA)</a:t>
            </a:r>
          </a:p>
        </p:txBody>
      </p:sp>
      <p:grpSp>
        <p:nvGrpSpPr>
          <p:cNvPr id="11" name="Group 10"/>
          <p:cNvGrpSpPr/>
          <p:nvPr/>
        </p:nvGrpSpPr>
        <p:grpSpPr>
          <a:xfrm>
            <a:off x="5634681" y="1612661"/>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C000"/>
                </a:solidFill>
                <a:effectLst/>
                <a:latin typeface="Arial" charset="0"/>
              </a:rPr>
              <a:t>Personal,</a:t>
            </a:r>
            <a:r>
              <a:rPr kumimoji="0" lang="en-US" sz="1800" b="0" i="0" u="none" strike="noStrike" cap="none" normalizeH="0" dirty="0" smtClean="0">
                <a:ln>
                  <a:noFill/>
                </a:ln>
                <a:solidFill>
                  <a:srgbClr val="FFC000"/>
                </a:solidFill>
                <a:effectLst/>
                <a:latin typeface="Arial" charset="0"/>
              </a:rPr>
              <a:t> c</a:t>
            </a:r>
            <a:r>
              <a:rPr kumimoji="0" lang="en-US" sz="1800" b="0" i="0" u="none" strike="noStrike" cap="none" normalizeH="0" baseline="0" dirty="0" smtClean="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What Commander is requested?</a:t>
            </a:r>
            <a:endParaRPr kumimoji="0" lang="en-US" sz="1800" b="0" i="0" u="none" strike="noStrike" cap="none" normalizeH="0" baseline="0" dirty="0" smtClean="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What is the problem?</a:t>
            </a:r>
            <a:endParaRPr kumimoji="0" lang="en-US" sz="1800" b="0" i="0" u="none" strike="noStrike" cap="none" normalizeH="0" baseline="0" dirty="0" smtClean="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What is the desired “solution”?</a:t>
            </a:r>
            <a:endParaRPr kumimoji="0" lang="en-US" sz="1800" b="0" i="0" u="none" strike="noStrike" cap="none" normalizeH="0" baseline="0" dirty="0" smtClean="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Legal affidavit must be signed and dated.  “Starts the Clock”  </a:t>
            </a:r>
            <a:endParaRPr kumimoji="0" 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9</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smtClean="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smtClean="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smtClean="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smtClean="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smtClean="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smtClean="0"/>
              <a:t>- Commander should document any attempt to resolve grievance  or engagement with applicant as well as amplify answers to above questions.</a:t>
            </a:r>
          </a:p>
          <a:p>
            <a:r>
              <a:rPr lang="en-US" sz="1800" b="0" dirty="0" smtClean="0"/>
              <a:t>- The date and time the commander and SNM met should be documented.</a:t>
            </a:r>
            <a:endParaRPr lang="en-US" sz="1800" b="0" dirty="0"/>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smtClean="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smtClean="0">
              <a:solidFill>
                <a:schemeClr val="tx1"/>
              </a:solidFill>
            </a:endParaRPr>
          </a:p>
          <a:p>
            <a:pPr marL="457200" indent="-457200">
              <a:buFont typeface="Arial" panose="020B0604020202020204" pitchFamily="34" charset="0"/>
              <a:buChar char="•"/>
            </a:pPr>
            <a:r>
              <a:rPr lang="en-US" sz="1800" b="0" dirty="0" smtClean="0">
                <a:solidFill>
                  <a:schemeClr val="tx1"/>
                </a:solidFill>
              </a:rPr>
              <a:t>If Marine accepts a subordinate commander from the commander in block 5a, accepted commander can skip Part II and go to Part III</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58318</TotalTime>
  <Words>1436</Words>
  <Application>Microsoft Office PowerPoint</Application>
  <PresentationFormat>On-screen Show (4:3)</PresentationFormat>
  <Paragraphs>179</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Courier New</vt:lpstr>
      <vt:lpstr>Times New Roman</vt:lpstr>
      <vt:lpstr>Wingdings</vt:lpstr>
      <vt:lpstr>Special Interest Template</vt:lpstr>
      <vt:lpstr>Commander’s Request Mast Program  Updated August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Discrepancies in Request Mast Programs</vt:lpstr>
      <vt:lpstr>PowerPoint Presentation</vt:lpstr>
    </vt:vector>
  </TitlesOfParts>
  <Company>usmc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Harrell SgtMaj Lance E</cp:lastModifiedBy>
  <cp:revision>1629</cp:revision>
  <cp:lastPrinted>2019-08-02T13:22:07Z</cp:lastPrinted>
  <dcterms:created xsi:type="dcterms:W3CDTF">2000-07-21T18:28:33Z</dcterms:created>
  <dcterms:modified xsi:type="dcterms:W3CDTF">2020-03-10T18:41:02Z</dcterms:modified>
</cp:coreProperties>
</file>